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8895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4" roundtripDataSignature="AMtx7mj9e5C5asq5yKqjz0LtG1vr08lE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olab.research.google.com/drive/1UI3mmIOlSzQ8G8PTwDHKnatIRqeD8e32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rgbClr val="0E7490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457200" y="1371600"/>
            <a:ext cx="3200400" cy="29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CORPORACIÓN UNIVERSITARIA</a:t>
            </a:r>
            <a:b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MINUTO DE DIOS</a:t>
            </a:r>
            <a:endParaRPr/>
          </a:p>
          <a:p>
            <a:pPr indent="0" lvl="0" marL="0" marR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GRUPO 10:</a:t>
            </a:r>
            <a:b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Alexander Oviedo Fadul</a:t>
            </a:r>
            <a:b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(Ponente)</a:t>
            </a:r>
            <a:b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Maria Fernanda Ruiz Paipilla</a:t>
            </a:r>
            <a:b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Neheman Samir Jaller Cerchiaro</a:t>
            </a:r>
            <a:b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- William David Obando Lopez</a:t>
            </a:r>
            <a:br>
              <a:rPr b="0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  <a:p>
            <a:pPr indent="0" lvl="0" marL="0" marR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Machine Learning Avanzado</a:t>
            </a:r>
            <a:b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NRC-8772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4572000" y="1645920"/>
            <a:ext cx="71322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1E293B"/>
                </a:solidFill>
                <a:latin typeface="Calibri"/>
                <a:ea typeface="Calibri"/>
                <a:cs typeface="Calibri"/>
                <a:sym typeface="Calibri"/>
              </a:rPr>
              <a:t>AUTOMATIZACIÓN DE PROCESOS EN EL FLUJO DE TRABAJO DE MACHINE LEARNING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Predicción de Supervivencia en el Titanic aplicando Pipelines, GridSearch y Validación Cruzada</a:t>
            </a:r>
            <a:endParaRPr/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Profesor: Leonardo Valderrama García</a:t>
            </a:r>
            <a:br>
              <a:rPr b="0" i="0" lang="en-US" sz="12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Fecha: 21 de junio de 2026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https://colab.research.google.com/drive/1UI3mmIOlSzQ8G8PTwDHKnatIRqeD8e32</a:t>
            </a:r>
            <a:endParaRPr sz="1000">
              <a:solidFill>
                <a:srgbClr val="0E74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E74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Introducción: Contexto de MLOps y el Dataset</a:t>
            </a:r>
            <a:endParaRPr/>
          </a:p>
        </p:txBody>
      </p:sp>
      <p:sp>
        <p:nvSpPr>
          <p:cNvPr id="93" name="Google Shape;93;p2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El Desafío de MLOps: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La transición de modelos de ML desde scripts experimentales aislados a entornos productivos requiere estricta reproducibilidad, consistencia y trazabilidad. Automatizar los flujos es clave (Janiesch et al., 2021).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Fuga de Datos (Data Leakage):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Uno de los errores más comunes consiste en aplicar transformaciones a todo el dataset antes de la validación. Esto permite que información del conjunto de test se filtre al entrenamiento, inflando artificialmente el rendimiento.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El Dataset del Titanic: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Utilizamos los datos históricos del Titanic para demostrar la viabilidad y robustez de un flujo de trabajo limpio y estructurado mediante Pipelines y ColumnTransformers de scikit-learn.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Arquitectura del Pipeline de Modelado</a:t>
            </a:r>
            <a:endParaRPr/>
          </a:p>
        </p:txBody>
      </p:sp>
      <p:sp>
        <p:nvSpPr>
          <p:cNvPr id="100" name="Google Shape;100;p3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ColumnTransformer (Preprocesamiento Diferenciado):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Permite aplicar transformaciones por tipo de datos simultáneamente: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 • Variables Numéricas: Imputación por mediana y normalización estándar (StandardScaler).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 • Variables Categóricas: Imputación por la moda (most_frequent) y codificación One-Hot.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Encapsulamiento en un Pipeline Unificado: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El ColumnTransformer y el clasificador final se acoplan en un solo pipeline de scikit-learn. El preprocesamiento se ejecuta de forma aislada e independiente en cada pliegue de entrenamiento.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Optimización de Hiperparámetros y CV: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El ajuste fino de parámetros con GridSearchCV se realiza directamente sobre el objeto Pipeline. Se implementa una Validación Cruzada de 5 pliegues (5-Fold CV) para medir el rendimiento de manera realista.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Ingeniería de Características Personalizada</a:t>
            </a:r>
            <a:endParaRPr/>
          </a:p>
        </p:txBody>
      </p:sp>
      <p:sp>
        <p:nvSpPr>
          <p:cNvPr id="107" name="Google Shape;107;p4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Extracción de Títulos (Title):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Se procesan los nombres para extraer títulos como 'Mr.', 'Mrs.', 'Miss.', 'Master.', etc. Los títulos raros o de la nobleza se agrupan en categorías genéricas o en 'Rare'. Representa un proxy del estatus social y la edad.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Tamaño de la Familia (Family Size):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Se crea la característica 'family_size' combinando el número de hermanos/cónyuges (SibSp) y padres/hijos (Parch) a bordo, sumando 1 (el propio pasajero). Ayuda a modelar dinámicas familiares.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Pasajero Solitario (Is Alone):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Variable binaria calculada directamente de la familia. Toma el valor de 1 si 'family_size' es igual a 1, y 0 en caso contrario. Aísla estadísticamente a quienes viajaban de manera independiente.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Resultados: Random Forest Classifier</a:t>
            </a:r>
            <a:endParaRPr/>
          </a:p>
        </p:txBody>
      </p:sp>
      <p:sp>
        <p:nvSpPr>
          <p:cNvPr id="114" name="Google Shape;114;p5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Espacio de Búsqueda de Hiperparámetros: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Se optimizaron mediante GridSearchCV: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 • n_estimators: [100, 200, 300]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 • max_depth: [5, 10, None]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  • min_samples_split: [2, 5, 10]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Desempeño en Validación Cruzada (CV):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Accuracy Promedio: 81.46%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F1-score Promedio: 75.92%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Precision Promedio: 77.84% | Recall Promedio: 74.20%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Ventajas Observadas: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Alta robustez frente a sobreajuste gracias al ensamble y un buen comportamiento de precisión, reduciendo falsos positivos.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Resultados: Support Vector Machine (SVM)</a:t>
            </a:r>
            <a:endParaRPr/>
          </a:p>
        </p:txBody>
      </p:sp>
      <p:sp>
        <p:nvSpPr>
          <p:cNvPr id="121" name="Google Shape;121;p6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Configuración del Modelo SVM: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Kernel: RBF (Función de Base Radial)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Hiperparámetros optimizados en cuadrícula: C (parámetro de penalización) y gamma (coeficiente del kernel).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Desempeño en Validación Cruzada (CV):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Accuracy Promedio: 81.60%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F1-score Promedio: 76.15%</a:t>
            </a:r>
            <a:b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• Precision Promedio: 76.32% | Recall Promedio: 76.01%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Comparativa vs Random Forest: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SVM logra un F1-score ligeramente superior (76.15% vs 75.92%) debido a un mejor balance de Recall, lo que significa que es más sensible para capturar supervivientes reales.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Gobernanza Algorítmica y Sesgo en IA</a:t>
            </a:r>
            <a:endParaRPr/>
          </a:p>
        </p:txBody>
      </p:sp>
      <p:sp>
        <p:nvSpPr>
          <p:cNvPr id="128" name="Google Shape;128;p7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Sesgo Histórico (Historical Bias):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La supervivencia del Titanic estuvo fuertemente ligada a factores sociales de 1912: la regla implícita de 'mujeres y niños primero' y el acceso privilegiado de la primera clase frente a la clase trabajadora.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Perpetuación de Desigualdades: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Si un algoritmo moderno de salvamento marítimo se entrena directamente con estos datos históricos sin auditoría, aprenderá que salvar a los hombres y a las clases trabajadoras es una prioridad estadística menor, discriminándolos activamente.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Necesidad de Ética de Datos: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La toma de decisiones automatizada no es neutra (Béranger, 2018; Carsten, 2020). Los científicos de datos deben auditar e intervenir los datasets para mitigar la discriminación algorítmica y asegurar la equidad (fairness).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293B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457200" y="182880"/>
            <a:ext cx="11274552" cy="7315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Conclusiones y Lecciones Aprendidas</a:t>
            </a:r>
            <a:endParaRPr/>
          </a:p>
        </p:txBody>
      </p:sp>
      <p:sp>
        <p:nvSpPr>
          <p:cNvPr id="135" name="Google Shape;135;p8"/>
          <p:cNvSpPr txBox="1"/>
          <p:nvPr/>
        </p:nvSpPr>
        <p:spPr>
          <a:xfrm>
            <a:off x="914400" y="1828800"/>
            <a:ext cx="1033272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1. Robustez Técnica del Pipeline: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El uso de ColumnTransformer y Pipeline de scikit-learn garantizó una estructura limpia y escalable. Prevenir la fuga de datos es indispensable para obtener métricas realistas y listas para producción.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2. Resultados Competitivos y Complementarios: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Random Forest demostró mayor precisión (menos falsos positivos), mientras que SVM demostró mayor sensibilidad (Recall). Ambos modelos mantuvieron un accuracy sólido del 81%.</a:t>
            </a:r>
            <a:endParaRPr/>
          </a:p>
          <a:p>
            <a:pPr indent="0" lvl="0" marL="0" marR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0E7490"/>
                </a:solidFill>
                <a:latin typeface="Calibri"/>
                <a:ea typeface="Calibri"/>
                <a:cs typeface="Calibri"/>
                <a:sym typeface="Calibri"/>
              </a:rPr>
              <a:t>📍 3. El Rol de la Ética en Machine Learning: </a:t>
            </a:r>
            <a:r>
              <a:rPr b="0" i="0" lang="en-US" sz="1400" u="none" cap="none" strike="noStrike">
                <a:solidFill>
                  <a:srgbClr val="334155"/>
                </a:solidFill>
                <a:latin typeface="Calibri"/>
                <a:ea typeface="Calibri"/>
                <a:cs typeface="Calibri"/>
                <a:sym typeface="Calibri"/>
              </a:rPr>
              <a:t>Los algoritmos de IA no solo procesan números, reproducen contextos sociales. La automatización sin principios de equidad puede dar lugar a la institucionalización tecnológica de sesgos discriminatorios.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