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695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 w="12700">
            <a:solidFill>
              <a:srgbClr val="F7F9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" name="Shape 1"/>
          <p:cNvSpPr/>
          <p:nvPr/>
        </p:nvSpPr>
        <p:spPr>
          <a:xfrm>
            <a:off x="548640" y="6446520"/>
            <a:ext cx="11064240" cy="0"/>
          </a:xfrm>
          <a:prstGeom prst="line">
            <a:avLst/>
          </a:prstGeom>
          <a:noFill/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545"/>
          </a:solidFill>
          <a:ln w="12700">
            <a:solidFill>
              <a:srgbClr val="0B25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" name="Shape 1"/>
          <p:cNvSpPr/>
          <p:nvPr/>
        </p:nvSpPr>
        <p:spPr>
          <a:xfrm>
            <a:off x="8183880" y="0"/>
            <a:ext cx="182880" cy="6858000"/>
          </a:xfrm>
          <a:prstGeom prst="rect">
            <a:avLst/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C857"/>
                </a:solidFill>
              </a:rPr>
              <a:t>Diagrama de flujo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6858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Tecnologías usadas en la transformación digital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731520" y="2926080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BF2FA"/>
                </a:solidFill>
              </a:rPr>
              <a:t>Caso aplicado: Entidad financiera de crédito de libranza en Colombia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4114800"/>
            <a:ext cx="6858000" cy="9144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  <a:defRPr b="1" sz="1500">
                <a:solidFill>
                  <a:srgbClr val="FFC857"/>
                </a:solidFill>
              </a:defRPr>
            </a:pPr>
            <a:r>
              <a:t>Grupo 7 | Integrantes:</a:t>
            </a:r>
            <a:endParaRPr lang="en-US" sz="1350" dirty="0"/>
          </a:p>
          <a:p>
            <a:pPr>
              <a:defRPr sz="1400">
                <a:solidFill>
                  <a:srgbClr val="FFFFFF"/>
                </a:solidFill>
              </a:defRPr>
            </a:pPr>
            <a:r>
              <a:t>• Alexander Oviedo Fadul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• Maria Fernanda Ruiz Paipilla</a:t>
            </a:r>
          </a:p>
          <a:p/>
          <a:p>
            <a:pPr>
              <a:defRPr sz="1300">
                <a:solidFill>
                  <a:srgbClr val="EBF2FA"/>
                </a:solidFill>
              </a:defRPr>
            </a:pPr>
            <a:r>
              <a:t>Curso: Electiva: Transformación Digital (NRC-8775)</a:t>
            </a:r>
          </a:p>
          <a:p>
            <a:pPr>
              <a:defRPr sz="1300">
                <a:solidFill>
                  <a:srgbClr val="EBF2FA"/>
                </a:solidFill>
              </a:defRPr>
            </a:pPr>
            <a:r>
              <a:t>Programa: Especialización en Inteligencia Artificial (UNIMINUTO)</a:t>
            </a:r>
          </a:p>
          <a:p>
            <a:pPr>
              <a:defRPr sz="1300">
                <a:solidFill>
                  <a:srgbClr val="EBF2FA"/>
                </a:solidFill>
              </a:defRPr>
            </a:pPr>
            <a:r>
              <a:t>Docente: Juan Diego López Vargas  |  Fecha: Julio de 2026</a:t>
            </a:r>
          </a:p>
        </p:txBody>
      </p:sp>
      <p:sp>
        <p:nvSpPr>
          <p:cNvPr id="8" name="Shape 6"/>
          <p:cNvSpPr/>
          <p:nvPr/>
        </p:nvSpPr>
        <p:spPr>
          <a:xfrm>
            <a:off x="868680" y="4526280"/>
            <a:ext cx="2834640" cy="0"/>
          </a:xfrm>
          <a:prstGeom prst="line">
            <a:avLst/>
          </a:prstGeom>
          <a:noFill/>
          <a:ln w="38100">
            <a:solidFill>
              <a:srgbClr val="FFC857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t>1. Contexto de la organización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9784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t>Descripción previa al diagrama de flujo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10528"/>
            <a:ext cx="7132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00">
                <a:solidFill>
                  <a:srgbClr val="4B5563"/>
                </a:solidFill>
              </a:rPr>
              <a:t>Grupo 7 | Electiva: Transformación Digital (NRC-8775) | Semana 3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777240" y="1234440"/>
            <a:ext cx="1060704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t>Para el desarrollo de este taller se toma como referencia una entidad financiera colombiana dedicada a productos de crédito de libranza (Banco Unión S.A.). En este tipo de organización, los procesos dependen de información confiable, validación de documentos, análisis de riesgo, relación con pagadurías y atención al cliente. Por ello, la transformación digital no se entiende solo como usar tecnología, sino como mejorar la forma en que trabajan las áreas.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77240" y="2606040"/>
            <a:ext cx="347472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7" name="Text 5"/>
          <p:cNvSpPr/>
          <p:nvPr/>
        </p:nvSpPr>
        <p:spPr>
          <a:xfrm>
            <a:off x="978408" y="2770632"/>
            <a:ext cx="3072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4E9B"/>
                </a:solidFill>
              </a:rPr>
              <a:t>Proceso seleccionado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78408" y="3108960"/>
            <a:ext cx="3072384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Flujo de solicitud y análisis de crédito de libranza: desde la captura de datos del cliente hasta la aprobación, desembolso y atención.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526280" y="2606040"/>
            <a:ext cx="347472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Text 8"/>
          <p:cNvSpPr/>
          <p:nvPr/>
        </p:nvSpPr>
        <p:spPr>
          <a:xfrm>
            <a:off x="4727448" y="2770632"/>
            <a:ext cx="3072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8B8D"/>
                </a:solidFill>
              </a:rPr>
              <a:t>Necesidad principal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27448" y="3108960"/>
            <a:ext cx="3072384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Reducir reprocesos, mejorar tiempos de respuesta, proteger datos personales y disponer de información integrada para la toma de decisiones.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275320" y="2606040"/>
            <a:ext cx="29718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3" name="Text 11"/>
          <p:cNvSpPr/>
          <p:nvPr/>
        </p:nvSpPr>
        <p:spPr>
          <a:xfrm>
            <a:off x="8476488" y="2770632"/>
            <a:ext cx="25694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D5BD0"/>
                </a:solidFill>
              </a:rPr>
              <a:t>Enfoque del taller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476488" y="3108960"/>
            <a:ext cx="2569464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Clasificar tecnologías digitales clave y estructurar un diagrama de flujo secuencial para su implementación exitosa.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960120" y="4983480"/>
            <a:ext cx="1325880" cy="310896"/>
          </a:xfrm>
          <a:prstGeom prst="roundRect">
            <a:avLst>
              <a:gd name="adj" fmla="val 23529"/>
            </a:avLst>
          </a:prstGeom>
          <a:solidFill>
            <a:srgbClr val="164E9B"/>
          </a:solidFill>
          <a:ln w="12700">
            <a:solidFill>
              <a:srgbClr val="164E9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6" name="Text 14"/>
          <p:cNvSpPr/>
          <p:nvPr/>
        </p:nvSpPr>
        <p:spPr>
          <a:xfrm>
            <a:off x="1051560" y="5047488"/>
            <a:ext cx="11430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Finanzas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2423160" y="4983480"/>
            <a:ext cx="1325880" cy="310896"/>
          </a:xfrm>
          <a:prstGeom prst="roundRect">
            <a:avLst>
              <a:gd name="adj" fmla="val 23529"/>
            </a:avLst>
          </a:prstGeom>
          <a:solidFill>
            <a:srgbClr val="00A6A6"/>
          </a:solidFill>
          <a:ln w="12700">
            <a:solidFill>
              <a:srgbClr val="00A6A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8" name="Text 16"/>
          <p:cNvSpPr/>
          <p:nvPr/>
        </p:nvSpPr>
        <p:spPr>
          <a:xfrm>
            <a:off x="2514600" y="5047488"/>
            <a:ext cx="11430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Clientes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886200" y="4983480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0F8B8D"/>
          </a:solidFill>
          <a:ln w="12700">
            <a:solidFill>
              <a:srgbClr val="0F8B8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Text 18"/>
          <p:cNvSpPr/>
          <p:nvPr/>
        </p:nvSpPr>
        <p:spPr>
          <a:xfrm>
            <a:off x="3977640" y="5047488"/>
            <a:ext cx="9601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Datos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5166360" y="4983480"/>
            <a:ext cx="1417320" cy="310896"/>
          </a:xfrm>
          <a:prstGeom prst="roundRect">
            <a:avLst>
              <a:gd name="adj" fmla="val 23529"/>
            </a:avLst>
          </a:prstGeom>
          <a:solidFill>
            <a:srgbClr val="E85D75"/>
          </a:solidFill>
          <a:ln w="12700">
            <a:solidFill>
              <a:srgbClr val="E85D7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2" name="Text 20"/>
          <p:cNvSpPr/>
          <p:nvPr/>
        </p:nvSpPr>
        <p:spPr>
          <a:xfrm>
            <a:off x="5257800" y="5047488"/>
            <a:ext cx="12344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Seguridad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720840" y="4983480"/>
            <a:ext cx="1417320" cy="310896"/>
          </a:xfrm>
          <a:prstGeom prst="roundRect">
            <a:avLst>
              <a:gd name="adj" fmla="val 23529"/>
            </a:avLst>
          </a:prstGeom>
          <a:solidFill>
            <a:srgbClr val="6D5BD0"/>
          </a:solidFill>
          <a:ln w="12700">
            <a:solidFill>
              <a:srgbClr val="6D5BD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4" name="Text 22"/>
          <p:cNvSpPr/>
          <p:nvPr/>
        </p:nvSpPr>
        <p:spPr>
          <a:xfrm>
            <a:off x="6812280" y="5047488"/>
            <a:ext cx="12344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Procesos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Tecnologías identificadas y clasificación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9784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B5563"/>
                </a:solidFill>
              </a:rPr>
              <a:t>Matriz de tecnologías clave para la transformación digital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10528"/>
            <a:ext cx="7132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00">
                <a:solidFill>
                  <a:srgbClr val="4B5563"/>
                </a:solidFill>
              </a:rPr>
              <a:t>Grupo 7 | Electiva: Transformación Digital (NRC-8775) | Semana 3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94360" y="1234440"/>
            <a:ext cx="10972800" cy="420624"/>
          </a:xfrm>
          <a:prstGeom prst="rect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6" name="Text 4"/>
          <p:cNvSpPr/>
          <p:nvPr/>
        </p:nvSpPr>
        <p:spPr>
          <a:xfrm>
            <a:off x="704088" y="1371600"/>
            <a:ext cx="19293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Tecnología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2852928" y="1371600"/>
            <a:ext cx="435254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Función en la empresa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7424928" y="1371600"/>
            <a:ext cx="403250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Beneficio esperado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594360" y="1655064"/>
            <a:ext cx="2148840" cy="603504"/>
          </a:xfrm>
          <a:prstGeom prst="rect">
            <a:avLst/>
          </a:prstGeom>
          <a:solidFill>
            <a:srgbClr val="FFFFFF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Shape 8"/>
          <p:cNvSpPr/>
          <p:nvPr/>
        </p:nvSpPr>
        <p:spPr>
          <a:xfrm>
            <a:off x="2743200" y="1655064"/>
            <a:ext cx="4572000" cy="603504"/>
          </a:xfrm>
          <a:prstGeom prst="rect">
            <a:avLst/>
          </a:prstGeom>
          <a:solidFill>
            <a:srgbClr val="FFFFFF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1" name="Shape 9"/>
          <p:cNvSpPr/>
          <p:nvPr/>
        </p:nvSpPr>
        <p:spPr>
          <a:xfrm>
            <a:off x="7315200" y="1655064"/>
            <a:ext cx="4251960" cy="603504"/>
          </a:xfrm>
          <a:prstGeom prst="rect">
            <a:avLst/>
          </a:prstGeom>
          <a:solidFill>
            <a:srgbClr val="FFFFFF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2" name="Text 10"/>
          <p:cNvSpPr/>
          <p:nvPr/>
        </p:nvSpPr>
        <p:spPr>
          <a:xfrm>
            <a:off x="704088" y="1746504"/>
            <a:ext cx="192938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164E9B"/>
                </a:solidFill>
              </a:rPr>
              <a:t>Computación en la nube</a:t>
            </a:r>
            <a:endParaRPr lang="en-US" sz="920" dirty="0"/>
          </a:p>
        </p:txBody>
      </p:sp>
      <p:sp>
        <p:nvSpPr>
          <p:cNvPr id="13" name="Text 11"/>
          <p:cNvSpPr/>
          <p:nvPr/>
        </p:nvSpPr>
        <p:spPr>
          <a:xfrm>
            <a:off x="2852928" y="1728216"/>
            <a:ext cx="4352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Almacenar y acceder a sistemas operacionales y datos desde infraestructura segura y escalable.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24928" y="1728216"/>
            <a:ext cx="4032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Alta disponibilidad 24/7, continuidad del negocio y crecimiento flexible.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594360" y="2258568"/>
            <a:ext cx="2148840" cy="603504"/>
          </a:xfrm>
          <a:prstGeom prst="rect">
            <a:avLst/>
          </a:prstGeom>
          <a:solidFill>
            <a:srgbClr val="F1F5F9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6" name="Shape 14"/>
          <p:cNvSpPr/>
          <p:nvPr/>
        </p:nvSpPr>
        <p:spPr>
          <a:xfrm>
            <a:off x="2743200" y="2258568"/>
            <a:ext cx="4572000" cy="603504"/>
          </a:xfrm>
          <a:prstGeom prst="rect">
            <a:avLst/>
          </a:prstGeom>
          <a:solidFill>
            <a:srgbClr val="F1F5F9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7" name="Shape 15"/>
          <p:cNvSpPr/>
          <p:nvPr/>
        </p:nvSpPr>
        <p:spPr>
          <a:xfrm>
            <a:off x="7315200" y="2258568"/>
            <a:ext cx="4251960" cy="603504"/>
          </a:xfrm>
          <a:prstGeom prst="rect">
            <a:avLst/>
          </a:prstGeom>
          <a:solidFill>
            <a:srgbClr val="F1F5F9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8" name="Text 16"/>
          <p:cNvSpPr/>
          <p:nvPr/>
        </p:nvSpPr>
        <p:spPr>
          <a:xfrm>
            <a:off x="704088" y="2350008"/>
            <a:ext cx="192938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164E9B"/>
                </a:solidFill>
              </a:rPr>
              <a:t>Interoperabilidad y API</a:t>
            </a:r>
            <a:endParaRPr lang="en-US" sz="920" dirty="0"/>
          </a:p>
        </p:txBody>
      </p:sp>
      <p:sp>
        <p:nvSpPr>
          <p:cNvPr id="19" name="Text 17"/>
          <p:cNvSpPr/>
          <p:nvPr/>
        </p:nvSpPr>
        <p:spPr>
          <a:xfrm>
            <a:off x="2852928" y="2331720"/>
            <a:ext cx="4352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Conectar canales digitales, centrales de riesgo, pagadurías y sistemas centrales.</a:t>
            </a:r>
            <a:endParaRPr lang="en-US" sz="880" dirty="0"/>
          </a:p>
        </p:txBody>
      </p:sp>
      <p:sp>
        <p:nvSpPr>
          <p:cNvPr id="20" name="Text 18"/>
          <p:cNvSpPr/>
          <p:nvPr/>
        </p:nvSpPr>
        <p:spPr>
          <a:xfrm>
            <a:off x="7424928" y="2331720"/>
            <a:ext cx="4032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Eliminación de silos de información y flujo continuo de datos entre plataformas.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594360" y="2862072"/>
            <a:ext cx="2148840" cy="603504"/>
          </a:xfrm>
          <a:prstGeom prst="rect">
            <a:avLst/>
          </a:prstGeom>
          <a:solidFill>
            <a:srgbClr val="FFFFFF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2" name="Shape 20"/>
          <p:cNvSpPr/>
          <p:nvPr/>
        </p:nvSpPr>
        <p:spPr>
          <a:xfrm>
            <a:off x="2743200" y="2862072"/>
            <a:ext cx="4572000" cy="603504"/>
          </a:xfrm>
          <a:prstGeom prst="rect">
            <a:avLst/>
          </a:prstGeom>
          <a:solidFill>
            <a:srgbClr val="FFFFFF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3" name="Shape 21"/>
          <p:cNvSpPr/>
          <p:nvPr/>
        </p:nvSpPr>
        <p:spPr>
          <a:xfrm>
            <a:off x="7315200" y="2862072"/>
            <a:ext cx="4251960" cy="603504"/>
          </a:xfrm>
          <a:prstGeom prst="rect">
            <a:avLst/>
          </a:prstGeom>
          <a:solidFill>
            <a:srgbClr val="FFFFFF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4" name="Text 22"/>
          <p:cNvSpPr/>
          <p:nvPr/>
        </p:nvSpPr>
        <p:spPr>
          <a:xfrm>
            <a:off x="704088" y="2953512"/>
            <a:ext cx="192938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164E9B"/>
                </a:solidFill>
              </a:rPr>
              <a:t>Automatización / RPA</a:t>
            </a:r>
            <a:endParaRPr lang="en-US" sz="920" dirty="0"/>
          </a:p>
        </p:txBody>
      </p:sp>
      <p:sp>
        <p:nvSpPr>
          <p:cNvPr id="25" name="Text 23"/>
          <p:cNvSpPr/>
          <p:nvPr/>
        </p:nvSpPr>
        <p:spPr>
          <a:xfrm>
            <a:off x="2852928" y="2935224"/>
            <a:ext cx="4352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Ejecutar bots para validación documental, verificación de listas y cargue de datos.</a:t>
            </a:r>
            <a:endParaRPr lang="en-US" sz="880" dirty="0"/>
          </a:p>
        </p:txBody>
      </p:sp>
      <p:sp>
        <p:nvSpPr>
          <p:cNvPr id="26" name="Text 24"/>
          <p:cNvSpPr/>
          <p:nvPr/>
        </p:nvSpPr>
        <p:spPr>
          <a:xfrm>
            <a:off x="7424928" y="2935224"/>
            <a:ext cx="4032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Ahorro de tiempo y menos errores manuales.</a:t>
            </a:r>
            <a:endParaRPr lang="en-US" sz="880" dirty="0"/>
          </a:p>
        </p:txBody>
      </p:sp>
      <p:sp>
        <p:nvSpPr>
          <p:cNvPr id="27" name="Shape 25"/>
          <p:cNvSpPr/>
          <p:nvPr/>
        </p:nvSpPr>
        <p:spPr>
          <a:xfrm>
            <a:off x="594360" y="3465576"/>
            <a:ext cx="2148840" cy="603504"/>
          </a:xfrm>
          <a:prstGeom prst="rect">
            <a:avLst/>
          </a:prstGeom>
          <a:solidFill>
            <a:srgbClr val="F1F5F9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8" name="Shape 26"/>
          <p:cNvSpPr/>
          <p:nvPr/>
        </p:nvSpPr>
        <p:spPr>
          <a:xfrm>
            <a:off x="2743200" y="3465576"/>
            <a:ext cx="4572000" cy="603504"/>
          </a:xfrm>
          <a:prstGeom prst="rect">
            <a:avLst/>
          </a:prstGeom>
          <a:solidFill>
            <a:srgbClr val="F1F5F9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9" name="Shape 27"/>
          <p:cNvSpPr/>
          <p:nvPr/>
        </p:nvSpPr>
        <p:spPr>
          <a:xfrm>
            <a:off x="7315200" y="3465576"/>
            <a:ext cx="4251960" cy="603504"/>
          </a:xfrm>
          <a:prstGeom prst="rect">
            <a:avLst/>
          </a:prstGeom>
          <a:solidFill>
            <a:srgbClr val="F1F5F9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Text 28"/>
          <p:cNvSpPr/>
          <p:nvPr/>
        </p:nvSpPr>
        <p:spPr>
          <a:xfrm>
            <a:off x="704088" y="3557016"/>
            <a:ext cx="192938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164E9B"/>
                </a:solidFill>
              </a:rPr>
              <a:t>Analítica de datos / BI</a:t>
            </a:r>
            <a:endParaRPr lang="en-US" sz="920" dirty="0"/>
          </a:p>
        </p:txBody>
      </p:sp>
      <p:sp>
        <p:nvSpPr>
          <p:cNvPr id="31" name="Text 29"/>
          <p:cNvSpPr/>
          <p:nvPr/>
        </p:nvSpPr>
        <p:spPr>
          <a:xfrm>
            <a:off x="2852928" y="3538728"/>
            <a:ext cx="4352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Transformar información operativa en tableros de control e indicadores de gestión.</a:t>
            </a:r>
            <a:endParaRPr lang="en-US" sz="880" dirty="0"/>
          </a:p>
        </p:txBody>
      </p:sp>
      <p:sp>
        <p:nvSpPr>
          <p:cNvPr id="32" name="Text 30"/>
          <p:cNvSpPr/>
          <p:nvPr/>
        </p:nvSpPr>
        <p:spPr>
          <a:xfrm>
            <a:off x="7424928" y="3538728"/>
            <a:ext cx="4032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Monitoreo en tiempo real de tiempos de respuesta y decisiones basadas en evidencia.</a:t>
            </a:r>
            <a:endParaRPr lang="en-US" sz="880" dirty="0"/>
          </a:p>
        </p:txBody>
      </p:sp>
      <p:sp>
        <p:nvSpPr>
          <p:cNvPr id="33" name="Shape 31"/>
          <p:cNvSpPr/>
          <p:nvPr/>
        </p:nvSpPr>
        <p:spPr>
          <a:xfrm>
            <a:off x="594360" y="4069080"/>
            <a:ext cx="2148840" cy="603504"/>
          </a:xfrm>
          <a:prstGeom prst="rect">
            <a:avLst/>
          </a:prstGeom>
          <a:solidFill>
            <a:srgbClr val="FFFFFF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4" name="Shape 32"/>
          <p:cNvSpPr/>
          <p:nvPr/>
        </p:nvSpPr>
        <p:spPr>
          <a:xfrm>
            <a:off x="2743200" y="4069080"/>
            <a:ext cx="4572000" cy="603504"/>
          </a:xfrm>
          <a:prstGeom prst="rect">
            <a:avLst/>
          </a:prstGeom>
          <a:solidFill>
            <a:srgbClr val="FFFFFF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5" name="Shape 33"/>
          <p:cNvSpPr/>
          <p:nvPr/>
        </p:nvSpPr>
        <p:spPr>
          <a:xfrm>
            <a:off x="7315200" y="4069080"/>
            <a:ext cx="4251960" cy="603504"/>
          </a:xfrm>
          <a:prstGeom prst="rect">
            <a:avLst/>
          </a:prstGeom>
          <a:solidFill>
            <a:srgbClr val="FFFFFF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6" name="Text 34"/>
          <p:cNvSpPr/>
          <p:nvPr/>
        </p:nvSpPr>
        <p:spPr>
          <a:xfrm>
            <a:off x="704088" y="4160520"/>
            <a:ext cx="192938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164E9B"/>
                </a:solidFill>
              </a:rPr>
              <a:t>IA y aprendizaje automático</a:t>
            </a:r>
            <a:endParaRPr lang="en-US" sz="920" dirty="0"/>
          </a:p>
        </p:txBody>
      </p:sp>
      <p:sp>
        <p:nvSpPr>
          <p:cNvPr id="37" name="Text 35"/>
          <p:cNvSpPr/>
          <p:nvPr/>
        </p:nvSpPr>
        <p:spPr>
          <a:xfrm>
            <a:off x="2852928" y="4142232"/>
            <a:ext cx="4352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Modelado predictivo de riesgo crediticio, priorización de solicitudes y chatbots.</a:t>
            </a:r>
            <a:endParaRPr lang="en-US" sz="880" dirty="0"/>
          </a:p>
        </p:txBody>
      </p:sp>
      <p:sp>
        <p:nvSpPr>
          <p:cNvPr id="38" name="Text 36"/>
          <p:cNvSpPr/>
          <p:nvPr/>
        </p:nvSpPr>
        <p:spPr>
          <a:xfrm>
            <a:off x="7424928" y="4142232"/>
            <a:ext cx="4032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Scoring dinámico, respuestas más ágiles y detección temprana de patrones.</a:t>
            </a:r>
            <a:endParaRPr lang="en-US" sz="880" dirty="0"/>
          </a:p>
        </p:txBody>
      </p:sp>
      <p:sp>
        <p:nvSpPr>
          <p:cNvPr id="39" name="Shape 37"/>
          <p:cNvSpPr/>
          <p:nvPr/>
        </p:nvSpPr>
        <p:spPr>
          <a:xfrm>
            <a:off x="594360" y="4672584"/>
            <a:ext cx="2148840" cy="603504"/>
          </a:xfrm>
          <a:prstGeom prst="rect">
            <a:avLst/>
          </a:prstGeom>
          <a:solidFill>
            <a:srgbClr val="F1F5F9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40" name="Shape 38"/>
          <p:cNvSpPr/>
          <p:nvPr/>
        </p:nvSpPr>
        <p:spPr>
          <a:xfrm>
            <a:off x="2743200" y="4672584"/>
            <a:ext cx="4572000" cy="603504"/>
          </a:xfrm>
          <a:prstGeom prst="rect">
            <a:avLst/>
          </a:prstGeom>
          <a:solidFill>
            <a:srgbClr val="F1F5F9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41" name="Shape 39"/>
          <p:cNvSpPr/>
          <p:nvPr/>
        </p:nvSpPr>
        <p:spPr>
          <a:xfrm>
            <a:off x="7315200" y="4672584"/>
            <a:ext cx="4251960" cy="603504"/>
          </a:xfrm>
          <a:prstGeom prst="rect">
            <a:avLst/>
          </a:prstGeom>
          <a:solidFill>
            <a:srgbClr val="F1F5F9"/>
          </a:solidFill>
          <a:ln w="889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42" name="Text 40"/>
          <p:cNvSpPr/>
          <p:nvPr/>
        </p:nvSpPr>
        <p:spPr>
          <a:xfrm>
            <a:off x="704088" y="4764024"/>
            <a:ext cx="192938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164E9B"/>
                </a:solidFill>
              </a:rPr>
              <a:t>Ciberseguridad e identidad digital</a:t>
            </a:r>
            <a:endParaRPr lang="en-US" sz="920" dirty="0"/>
          </a:p>
        </p:txBody>
      </p:sp>
      <p:sp>
        <p:nvSpPr>
          <p:cNvPr id="43" name="Text 41"/>
          <p:cNvSpPr/>
          <p:nvPr/>
        </p:nvSpPr>
        <p:spPr>
          <a:xfrm>
            <a:off x="2852928" y="4745736"/>
            <a:ext cx="43525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Proteger datos personales, gestionar identidades digitales y auditar trazabilidad.</a:t>
            </a:r>
            <a:endParaRPr lang="en-US" sz="880" dirty="0"/>
          </a:p>
        </p:txBody>
      </p:sp>
      <p:sp>
        <p:nvSpPr>
          <p:cNvPr id="44" name="Text 42"/>
          <p:cNvSpPr/>
          <p:nvPr/>
        </p:nvSpPr>
        <p:spPr>
          <a:xfrm>
            <a:off x="7424928" y="4745736"/>
            <a:ext cx="4032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111827"/>
                </a:solidFill>
              </a:rPr>
              <a:t>Protección del cliente, mitigación del fraude y cumplimiento normativo.</a:t>
            </a:r>
            <a:endParaRPr lang="en-US" sz="880" dirty="0"/>
          </a:p>
        </p:txBody>
      </p:sp>
      <p:sp>
        <p:nvSpPr>
          <p:cNvPr id="4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Diagrama de flujo de implementación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9784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B5563"/>
                </a:solidFill>
              </a:rPr>
              <a:t>Proceso secuencial para aplicar tecnologías digitales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10528"/>
            <a:ext cx="7132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00">
                <a:solidFill>
                  <a:srgbClr val="4B5563"/>
                </a:solidFill>
              </a:rPr>
              <a:t>Grupo 7 | Electiva: Transformación Digital (NRC-8775) | Semana 3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4160520" y="1664208"/>
            <a:ext cx="868680" cy="0"/>
          </a:xfrm>
          <a:prstGeom prst="line">
            <a:avLst/>
          </a:prstGeom>
          <a:noFill/>
          <a:ln w="17780">
            <a:solidFill>
              <a:srgbClr val="7C8AA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s-ES_tradnl"/>
          </a:p>
        </p:txBody>
      </p:sp>
      <p:sp>
        <p:nvSpPr>
          <p:cNvPr id="6" name="Shape 4"/>
          <p:cNvSpPr/>
          <p:nvPr/>
        </p:nvSpPr>
        <p:spPr>
          <a:xfrm>
            <a:off x="8503920" y="1664208"/>
            <a:ext cx="502920" cy="0"/>
          </a:xfrm>
          <a:prstGeom prst="line">
            <a:avLst/>
          </a:prstGeom>
          <a:noFill/>
          <a:ln w="17780">
            <a:solidFill>
              <a:srgbClr val="7C8AA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s-ES_tradnl"/>
          </a:p>
        </p:txBody>
      </p:sp>
      <p:sp>
        <p:nvSpPr>
          <p:cNvPr id="7" name="Shape 5"/>
          <p:cNvSpPr/>
          <p:nvPr/>
        </p:nvSpPr>
        <p:spPr>
          <a:xfrm>
            <a:off x="10469880" y="2194560"/>
            <a:ext cx="0" cy="640080"/>
          </a:xfrm>
          <a:prstGeom prst="line">
            <a:avLst/>
          </a:prstGeom>
          <a:noFill/>
          <a:ln w="17780">
            <a:solidFill>
              <a:srgbClr val="7C8AA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s-ES_tradnl"/>
          </a:p>
        </p:txBody>
      </p:sp>
      <p:sp>
        <p:nvSpPr>
          <p:cNvPr id="8" name="Shape 6"/>
          <p:cNvSpPr/>
          <p:nvPr/>
        </p:nvSpPr>
        <p:spPr>
          <a:xfrm>
            <a:off x="9006840" y="3383280"/>
            <a:ext cx="0" cy="0"/>
          </a:xfrm>
          <a:prstGeom prst="line">
            <a:avLst/>
          </a:prstGeom>
          <a:noFill/>
          <a:ln w="17780">
            <a:solidFill>
              <a:srgbClr val="7C8AA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Shape 7"/>
          <p:cNvSpPr/>
          <p:nvPr/>
        </p:nvSpPr>
        <p:spPr>
          <a:xfrm>
            <a:off x="5029200" y="3383280"/>
            <a:ext cx="0" cy="0"/>
          </a:xfrm>
          <a:prstGeom prst="line">
            <a:avLst/>
          </a:prstGeom>
          <a:noFill/>
          <a:ln w="17780">
            <a:solidFill>
              <a:srgbClr val="7C8AA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s-ES_tradnl"/>
          </a:p>
        </p:txBody>
      </p:sp>
      <p:sp>
        <p:nvSpPr>
          <p:cNvPr id="10" name="Shape 8"/>
          <p:cNvSpPr/>
          <p:nvPr/>
        </p:nvSpPr>
        <p:spPr>
          <a:xfrm>
            <a:off x="2194560" y="3886200"/>
            <a:ext cx="0" cy="640080"/>
          </a:xfrm>
          <a:prstGeom prst="line">
            <a:avLst/>
          </a:prstGeom>
          <a:noFill/>
          <a:ln w="17780">
            <a:solidFill>
              <a:srgbClr val="7C8AA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s-ES_tradnl"/>
          </a:p>
        </p:txBody>
      </p:sp>
      <p:sp>
        <p:nvSpPr>
          <p:cNvPr id="11" name="Shape 9"/>
          <p:cNvSpPr/>
          <p:nvPr/>
        </p:nvSpPr>
        <p:spPr>
          <a:xfrm>
            <a:off x="4160520" y="5074920"/>
            <a:ext cx="868680" cy="0"/>
          </a:xfrm>
          <a:prstGeom prst="line">
            <a:avLst/>
          </a:prstGeom>
          <a:noFill/>
          <a:ln w="17780">
            <a:solidFill>
              <a:srgbClr val="7C8AA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s-ES_tradnl"/>
          </a:p>
        </p:txBody>
      </p:sp>
      <p:sp>
        <p:nvSpPr>
          <p:cNvPr id="12" name="Shape 10"/>
          <p:cNvSpPr/>
          <p:nvPr/>
        </p:nvSpPr>
        <p:spPr>
          <a:xfrm>
            <a:off x="8503920" y="5074920"/>
            <a:ext cx="502920" cy="0"/>
          </a:xfrm>
          <a:prstGeom prst="line">
            <a:avLst/>
          </a:prstGeom>
          <a:noFill/>
          <a:ln w="17780">
            <a:solidFill>
              <a:srgbClr val="7C8AA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s-ES_tradnl"/>
          </a:p>
        </p:txBody>
      </p:sp>
      <p:sp>
        <p:nvSpPr>
          <p:cNvPr id="13" name="Shape 11"/>
          <p:cNvSpPr/>
          <p:nvPr/>
        </p:nvSpPr>
        <p:spPr>
          <a:xfrm>
            <a:off x="731520" y="1188720"/>
            <a:ext cx="34290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5240">
            <a:solidFill>
              <a:srgbClr val="164E9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4" name="Shape 12"/>
          <p:cNvSpPr/>
          <p:nvPr/>
        </p:nvSpPr>
        <p:spPr>
          <a:xfrm>
            <a:off x="868680" y="1335024"/>
            <a:ext cx="384048" cy="384048"/>
          </a:xfrm>
          <a:prstGeom prst="ellipse">
            <a:avLst/>
          </a:prstGeom>
          <a:solidFill>
            <a:srgbClr val="164E9B"/>
          </a:solidFill>
          <a:ln w="12700">
            <a:solidFill>
              <a:srgbClr val="164E9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Text 13"/>
          <p:cNvSpPr/>
          <p:nvPr/>
        </p:nvSpPr>
        <p:spPr>
          <a:xfrm>
            <a:off x="868680" y="1435608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389888" y="133502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64E9B"/>
                </a:solidFill>
              </a:rPr>
              <a:t>Diagnosticar procesos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96112" y="1719072"/>
            <a:ext cx="309981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4B5563"/>
                </a:solidFill>
              </a:rPr>
              <a:t>Identificar actividades manuales, tiempos, dolores del cliente y puntos de control.</a:t>
            </a:r>
            <a:endParaRPr lang="en-US" sz="940" dirty="0"/>
          </a:p>
        </p:txBody>
      </p:sp>
      <p:sp>
        <p:nvSpPr>
          <p:cNvPr id="18" name="Shape 16"/>
          <p:cNvSpPr/>
          <p:nvPr/>
        </p:nvSpPr>
        <p:spPr>
          <a:xfrm>
            <a:off x="5029200" y="1188720"/>
            <a:ext cx="34290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524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Shape 17"/>
          <p:cNvSpPr/>
          <p:nvPr/>
        </p:nvSpPr>
        <p:spPr>
          <a:xfrm>
            <a:off x="5166360" y="1335024"/>
            <a:ext cx="384048" cy="384048"/>
          </a:xfrm>
          <a:prstGeom prst="ellipse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0" name="Text 18"/>
          <p:cNvSpPr/>
          <p:nvPr/>
        </p:nvSpPr>
        <p:spPr>
          <a:xfrm>
            <a:off x="5166360" y="1435608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687568" y="133502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8B8D"/>
                </a:solidFill>
              </a:rPr>
              <a:t>Definir datos y riesgos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193792" y="1719072"/>
            <a:ext cx="309981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4B5563"/>
                </a:solidFill>
              </a:rPr>
              <a:t>Determinar qué información se necesita y cómo se protege desde el inicio.</a:t>
            </a:r>
            <a:endParaRPr lang="en-US" sz="940" dirty="0"/>
          </a:p>
        </p:txBody>
      </p:sp>
      <p:sp>
        <p:nvSpPr>
          <p:cNvPr id="23" name="Shape 21"/>
          <p:cNvSpPr/>
          <p:nvPr/>
        </p:nvSpPr>
        <p:spPr>
          <a:xfrm>
            <a:off x="9006840" y="1188720"/>
            <a:ext cx="27432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5240">
            <a:solidFill>
              <a:srgbClr val="6D5BD0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4" name="Shape 22"/>
          <p:cNvSpPr/>
          <p:nvPr/>
        </p:nvSpPr>
        <p:spPr>
          <a:xfrm>
            <a:off x="9144000" y="1335024"/>
            <a:ext cx="384048" cy="384048"/>
          </a:xfrm>
          <a:prstGeom prst="ellipse">
            <a:avLst/>
          </a:prstGeom>
          <a:solidFill>
            <a:srgbClr val="6D5BD0"/>
          </a:solidFill>
          <a:ln w="12700">
            <a:solidFill>
              <a:srgbClr val="6D5BD0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Text 23"/>
          <p:cNvSpPr/>
          <p:nvPr/>
        </p:nvSpPr>
        <p:spPr>
          <a:xfrm>
            <a:off x="9144000" y="1435608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9665208" y="1335024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D5BD0"/>
                </a:solidFill>
              </a:rPr>
              <a:t>Migrar a nube segura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171432" y="1719072"/>
            <a:ext cx="241401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4B5563"/>
                </a:solidFill>
              </a:rPr>
              <a:t>Habilitar disponibilidad, respaldo y escalabilidad para los sistemas clave.</a:t>
            </a:r>
            <a:endParaRPr lang="en-US" sz="940" dirty="0"/>
          </a:p>
        </p:txBody>
      </p:sp>
      <p:sp>
        <p:nvSpPr>
          <p:cNvPr id="28" name="Shape 26"/>
          <p:cNvSpPr/>
          <p:nvPr/>
        </p:nvSpPr>
        <p:spPr>
          <a:xfrm>
            <a:off x="9006840" y="2907792"/>
            <a:ext cx="27432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524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9" name="Shape 27"/>
          <p:cNvSpPr/>
          <p:nvPr/>
        </p:nvSpPr>
        <p:spPr>
          <a:xfrm>
            <a:off x="9144000" y="3054096"/>
            <a:ext cx="384048" cy="384048"/>
          </a:xfrm>
          <a:prstGeom prst="ellipse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0" name="Text 28"/>
          <p:cNvSpPr/>
          <p:nvPr/>
        </p:nvSpPr>
        <p:spPr>
          <a:xfrm>
            <a:off x="9144000" y="3154680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4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9665208" y="3054096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6A6"/>
                </a:solidFill>
              </a:rPr>
              <a:t>Integrar sistemas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9171432" y="3438144"/>
            <a:ext cx="241401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4B5563"/>
                </a:solidFill>
              </a:rPr>
              <a:t>Usar API e interoperabilidad para conectar canales, bases y aliados.</a:t>
            </a:r>
            <a:endParaRPr lang="en-US" sz="940" dirty="0"/>
          </a:p>
        </p:txBody>
      </p:sp>
      <p:sp>
        <p:nvSpPr>
          <p:cNvPr id="33" name="Shape 31"/>
          <p:cNvSpPr/>
          <p:nvPr/>
        </p:nvSpPr>
        <p:spPr>
          <a:xfrm>
            <a:off x="5029200" y="2907792"/>
            <a:ext cx="34290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5240">
            <a:solidFill>
              <a:srgbClr val="E85D75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4" name="Shape 32"/>
          <p:cNvSpPr/>
          <p:nvPr/>
        </p:nvSpPr>
        <p:spPr>
          <a:xfrm>
            <a:off x="5166360" y="3054096"/>
            <a:ext cx="384048" cy="384048"/>
          </a:xfrm>
          <a:prstGeom prst="ellipse">
            <a:avLst/>
          </a:prstGeom>
          <a:solidFill>
            <a:srgbClr val="E85D75"/>
          </a:solidFill>
          <a:ln w="12700">
            <a:solidFill>
              <a:srgbClr val="E85D75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5" name="Text 33"/>
          <p:cNvSpPr/>
          <p:nvPr/>
        </p:nvSpPr>
        <p:spPr>
          <a:xfrm>
            <a:off x="5166360" y="3154680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5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687568" y="3054096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5D75"/>
                </a:solidFill>
              </a:rPr>
              <a:t>Automatizar tareas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5193792" y="3438144"/>
            <a:ext cx="309981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4B5563"/>
                </a:solidFill>
              </a:rPr>
              <a:t>Aplicar RPA en validaciones, cargues, reportes y alertas operativas.</a:t>
            </a:r>
            <a:endParaRPr lang="en-US" sz="940" dirty="0"/>
          </a:p>
        </p:txBody>
      </p:sp>
      <p:sp>
        <p:nvSpPr>
          <p:cNvPr id="38" name="Shape 36"/>
          <p:cNvSpPr/>
          <p:nvPr/>
        </p:nvSpPr>
        <p:spPr>
          <a:xfrm>
            <a:off x="731520" y="2907792"/>
            <a:ext cx="34290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5240">
            <a:solidFill>
              <a:srgbClr val="FFC857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39" name="Shape 37"/>
          <p:cNvSpPr/>
          <p:nvPr/>
        </p:nvSpPr>
        <p:spPr>
          <a:xfrm>
            <a:off x="868680" y="3054096"/>
            <a:ext cx="384048" cy="384048"/>
          </a:xfrm>
          <a:prstGeom prst="ellipse">
            <a:avLst/>
          </a:prstGeom>
          <a:solidFill>
            <a:srgbClr val="FFC857"/>
          </a:solidFill>
          <a:ln w="12700">
            <a:solidFill>
              <a:srgbClr val="FFC857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40" name="Text 38"/>
          <p:cNvSpPr/>
          <p:nvPr/>
        </p:nvSpPr>
        <p:spPr>
          <a:xfrm>
            <a:off x="868680" y="3154680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B2545"/>
                </a:solidFill>
              </a:rPr>
              <a:t>6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389888" y="3054096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78103"/>
                </a:solidFill>
              </a:rPr>
              <a:t>Medir con analítica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896112" y="3438144"/>
            <a:ext cx="309981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4B5563"/>
                </a:solidFill>
              </a:rPr>
              <a:t>Crear tableros para seguimiento de aprobaciones, tiempos y productividad.</a:t>
            </a:r>
            <a:endParaRPr lang="en-US" sz="940" dirty="0"/>
          </a:p>
        </p:txBody>
      </p:sp>
      <p:sp>
        <p:nvSpPr>
          <p:cNvPr id="43" name="Shape 41"/>
          <p:cNvSpPr/>
          <p:nvPr/>
        </p:nvSpPr>
        <p:spPr>
          <a:xfrm>
            <a:off x="731520" y="4599432"/>
            <a:ext cx="34290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5240">
            <a:solidFill>
              <a:srgbClr val="164E9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44" name="Shape 42"/>
          <p:cNvSpPr/>
          <p:nvPr/>
        </p:nvSpPr>
        <p:spPr>
          <a:xfrm>
            <a:off x="868680" y="4745736"/>
            <a:ext cx="384048" cy="384048"/>
          </a:xfrm>
          <a:prstGeom prst="ellipse">
            <a:avLst/>
          </a:prstGeom>
          <a:solidFill>
            <a:srgbClr val="164E9B"/>
          </a:solidFill>
          <a:ln w="12700">
            <a:solidFill>
              <a:srgbClr val="164E9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45" name="Text 43"/>
          <p:cNvSpPr/>
          <p:nvPr/>
        </p:nvSpPr>
        <p:spPr>
          <a:xfrm>
            <a:off x="868680" y="4846320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7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1389888" y="4745736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64E9B"/>
                </a:solidFill>
              </a:rPr>
              <a:t>Aplicar IA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896112" y="5129784"/>
            <a:ext cx="309981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4B5563"/>
                </a:solidFill>
              </a:rPr>
              <a:t>Apoyar clasificación de solicitudes, priorización y atención inicial.</a:t>
            </a:r>
            <a:endParaRPr lang="en-US" sz="940" dirty="0"/>
          </a:p>
        </p:txBody>
      </p:sp>
      <p:sp>
        <p:nvSpPr>
          <p:cNvPr id="48" name="Shape 46"/>
          <p:cNvSpPr/>
          <p:nvPr/>
        </p:nvSpPr>
        <p:spPr>
          <a:xfrm>
            <a:off x="5029200" y="4599432"/>
            <a:ext cx="34290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524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49" name="Shape 47"/>
          <p:cNvSpPr/>
          <p:nvPr/>
        </p:nvSpPr>
        <p:spPr>
          <a:xfrm>
            <a:off x="5166360" y="4745736"/>
            <a:ext cx="384048" cy="384048"/>
          </a:xfrm>
          <a:prstGeom prst="ellipse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0" name="Text 48"/>
          <p:cNvSpPr/>
          <p:nvPr/>
        </p:nvSpPr>
        <p:spPr>
          <a:xfrm>
            <a:off x="5166360" y="4846320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8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5687568" y="4745736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8B8D"/>
                </a:solidFill>
              </a:rPr>
              <a:t>Capacitar y mejorar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5193792" y="5129784"/>
            <a:ext cx="309981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4B5563"/>
                </a:solidFill>
              </a:rPr>
              <a:t>Formar al equipo, revisar indicadores y ajustar el proceso continuamente.</a:t>
            </a:r>
            <a:endParaRPr lang="en-US" sz="940" dirty="0"/>
          </a:p>
        </p:txBody>
      </p:sp>
      <p:sp>
        <p:nvSpPr>
          <p:cNvPr id="53" name="Shape 51"/>
          <p:cNvSpPr/>
          <p:nvPr/>
        </p:nvSpPr>
        <p:spPr>
          <a:xfrm>
            <a:off x="9006840" y="4599432"/>
            <a:ext cx="27432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524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4" name="Shape 52"/>
          <p:cNvSpPr/>
          <p:nvPr/>
        </p:nvSpPr>
        <p:spPr>
          <a:xfrm>
            <a:off x="9144000" y="4745736"/>
            <a:ext cx="384048" cy="384048"/>
          </a:xfrm>
          <a:prstGeom prst="ellipse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55" name="Text 53"/>
          <p:cNvSpPr/>
          <p:nvPr/>
        </p:nvSpPr>
        <p:spPr>
          <a:xfrm>
            <a:off x="9144000" y="4846320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9</a:t>
            </a:r>
            <a:endParaRPr lang="en-US" sz="900" dirty="0"/>
          </a:p>
        </p:txBody>
      </p:sp>
      <p:sp>
        <p:nvSpPr>
          <p:cNvPr id="56" name="Text 54"/>
          <p:cNvSpPr/>
          <p:nvPr/>
        </p:nvSpPr>
        <p:spPr>
          <a:xfrm>
            <a:off x="9665208" y="4745736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B2545"/>
                </a:solidFill>
              </a:rPr>
              <a:t>Gobernar y asegurar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9171432" y="5129784"/>
            <a:ext cx="2414016" cy="301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4B5563"/>
                </a:solidFill>
              </a:rPr>
              <a:t>Auditar accesos, cumplimiento, ciberseguridad y calidad de datos.</a:t>
            </a:r>
            <a:endParaRPr lang="en-US" sz="940" dirty="0"/>
          </a:p>
        </p:txBody>
      </p:sp>
      <p:sp>
        <p:nvSpPr>
          <p:cNvPr id="5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Relación con procesos empresariales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9784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B5563"/>
                </a:solidFill>
              </a:rPr>
              <a:t>Respuesta a la primera pregunta orientadora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10528"/>
            <a:ext cx="7132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00">
                <a:solidFill>
                  <a:srgbClr val="4B5563"/>
                </a:solidFill>
              </a:rPr>
              <a:t>Grupo 7 | Electiva: Transformación Digital (NRC-8775) | Semana 3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777240" y="1234440"/>
            <a:ext cx="34290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6" name="Text 4"/>
          <p:cNvSpPr/>
          <p:nvPr/>
        </p:nvSpPr>
        <p:spPr>
          <a:xfrm>
            <a:off x="978408" y="1399032"/>
            <a:ext cx="3026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4E9B"/>
                </a:solidFill>
              </a:rPr>
              <a:t>Comercial y canales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78408" y="1737360"/>
            <a:ext cx="3026664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Los canales digitales capturan datos, radican solicitudes y reducen la necesidad de desplazamientos. Esto mejora la experiencia del cliente.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407408" y="1234440"/>
            <a:ext cx="34290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Text 7"/>
          <p:cNvSpPr/>
          <p:nvPr/>
        </p:nvSpPr>
        <p:spPr>
          <a:xfrm>
            <a:off x="4608576" y="1399032"/>
            <a:ext cx="3026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t>Operaciones y crédito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608576" y="1737360"/>
            <a:ext cx="3026664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La automatización y la interoperabilidad ayudan a validar documentos, consultar información y disminuir reprocesos.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28432" y="1234440"/>
            <a:ext cx="34290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2" name="Text 10"/>
          <p:cNvSpPr/>
          <p:nvPr/>
        </p:nvSpPr>
        <p:spPr>
          <a:xfrm>
            <a:off x="8229600" y="1399032"/>
            <a:ext cx="30266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5D75"/>
                </a:solidFill>
              </a:rPr>
              <a:t>Riesgo y cumplimiento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29600" y="1737360"/>
            <a:ext cx="3026664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La analítica, la IA y la ciberseguridad permiten revisar patrones, controlar accesos y mantener trazabilidad.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1188720" y="3749040"/>
            <a:ext cx="1920240" cy="685800"/>
          </a:xfrm>
          <a:prstGeom prst="chevron">
            <a:avLst/>
          </a:prstGeom>
          <a:solidFill>
            <a:srgbClr val="164E9B"/>
          </a:solidFill>
          <a:ln w="12700">
            <a:solidFill>
              <a:srgbClr val="164E9B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Shape 13"/>
          <p:cNvSpPr/>
          <p:nvPr/>
        </p:nvSpPr>
        <p:spPr>
          <a:xfrm>
            <a:off x="3383280" y="3749040"/>
            <a:ext cx="1920240" cy="685800"/>
          </a:xfrm>
          <a:prstGeom prst="chevron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6" name="Shape 14"/>
          <p:cNvSpPr/>
          <p:nvPr/>
        </p:nvSpPr>
        <p:spPr>
          <a:xfrm>
            <a:off x="5577840" y="3749040"/>
            <a:ext cx="1920240" cy="685800"/>
          </a:xfrm>
          <a:prstGeom prst="chevron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7" name="Shape 15"/>
          <p:cNvSpPr/>
          <p:nvPr/>
        </p:nvSpPr>
        <p:spPr>
          <a:xfrm>
            <a:off x="7772400" y="3749040"/>
            <a:ext cx="1920240" cy="685800"/>
          </a:xfrm>
          <a:prstGeom prst="chevron">
            <a:avLst/>
          </a:prstGeom>
          <a:solidFill>
            <a:srgbClr val="FFC857"/>
          </a:solidFill>
          <a:ln w="12700">
            <a:solidFill>
              <a:srgbClr val="FFC857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8" name="Shape 16"/>
          <p:cNvSpPr/>
          <p:nvPr/>
        </p:nvSpPr>
        <p:spPr>
          <a:xfrm>
            <a:off x="9966960" y="3749040"/>
            <a:ext cx="1280160" cy="685800"/>
          </a:xfrm>
          <a:prstGeom prst="chevron">
            <a:avLst/>
          </a:prstGeom>
          <a:solidFill>
            <a:srgbClr val="E85D75"/>
          </a:solidFill>
          <a:ln w="12700">
            <a:solidFill>
              <a:srgbClr val="E85D75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9" name="Text 17"/>
          <p:cNvSpPr/>
          <p:nvPr/>
        </p:nvSpPr>
        <p:spPr>
          <a:xfrm>
            <a:off x="1280160" y="3858768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Capturar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474720" y="3858768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Validar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669280" y="3858768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Analizar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863840" y="3858768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545"/>
                </a:solidFill>
              </a:rPr>
              <a:t>Decidir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0058400" y="3858768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Mejorar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914400" y="4983480"/>
            <a:ext cx="102412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11827"/>
                </a:solidFill>
              </a:rPr>
              <a:t>Las tecnologías digitales se relacionan directamente con los procesos empresariales al convertir actividades manuales en pasos controlados, medibles y más rápidos. La organización no se transforma únicamente adquiriendo herramientas digitales, sino conectándolas estratégicamente con la operativa y la cultura de trabajo.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Beneficios y efectividad por tecnología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9784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B5563"/>
                </a:solidFill>
              </a:rPr>
              <a:t>Síntesis de impacto operacional y valor estratégico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10528"/>
            <a:ext cx="7132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00">
                <a:solidFill>
                  <a:srgbClr val="4B5563"/>
                </a:solidFill>
              </a:rPr>
              <a:t>Grupo 7 | Electiva: Transformación Digital (NRC-8775) | Semana 3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777240" y="1234440"/>
            <a:ext cx="32918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6" name="Text 4"/>
          <p:cNvSpPr/>
          <p:nvPr/>
        </p:nvSpPr>
        <p:spPr>
          <a:xfrm>
            <a:off x="978408" y="1399032"/>
            <a:ext cx="2889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4E9B"/>
                </a:solidFill>
              </a:rPr>
              <a:t>Nube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78408" y="1737360"/>
            <a:ext cx="2889504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Mayor disponibilidad 24/7 y respaldo seguro de la información.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526280" y="1234440"/>
            <a:ext cx="32918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9" name="Text 7"/>
          <p:cNvSpPr/>
          <p:nvPr/>
        </p:nvSpPr>
        <p:spPr>
          <a:xfrm>
            <a:off x="4727448" y="1399032"/>
            <a:ext cx="2889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A6A6"/>
                </a:solidFill>
              </a:rPr>
              <a:t>API / Interoperabilidad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727448" y="1737360"/>
            <a:ext cx="2889504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Procesos integrados sin duplicación de digitación.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75320" y="1234440"/>
            <a:ext cx="32918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2" name="Text 10"/>
          <p:cNvSpPr/>
          <p:nvPr/>
        </p:nvSpPr>
        <p:spPr>
          <a:xfrm>
            <a:off x="8476488" y="1399032"/>
            <a:ext cx="2889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5D75"/>
                </a:solidFill>
              </a:rPr>
              <a:t>RPA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476488" y="1737360"/>
            <a:ext cx="2889504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Menos errores en tareas rutinarias y mayor velocidad.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77240" y="3200400"/>
            <a:ext cx="32918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5" name="Text 13"/>
          <p:cNvSpPr/>
          <p:nvPr/>
        </p:nvSpPr>
        <p:spPr>
          <a:xfrm>
            <a:off x="978408" y="3364992"/>
            <a:ext cx="2889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8B8D"/>
                </a:solidFill>
              </a:rPr>
              <a:t>Analítica / BI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78408" y="3703320"/>
            <a:ext cx="2889504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Indicadores claros para el seguimiento y decisiones informadas.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526280" y="3200400"/>
            <a:ext cx="32918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18" name="Text 16"/>
          <p:cNvSpPr/>
          <p:nvPr/>
        </p:nvSpPr>
        <p:spPr>
          <a:xfrm>
            <a:off x="4727448" y="3364992"/>
            <a:ext cx="2889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D5BD0"/>
                </a:solidFill>
              </a:rPr>
              <a:t>IA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727448" y="3703320"/>
            <a:ext cx="2889504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Optimización en la evaluación de riesgo y respuestas ágiles.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8275320" y="3200400"/>
            <a:ext cx="32918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1" name="Text 19"/>
          <p:cNvSpPr/>
          <p:nvPr/>
        </p:nvSpPr>
        <p:spPr>
          <a:xfrm>
            <a:off x="8476488" y="3364992"/>
            <a:ext cx="2889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B2545"/>
                </a:solidFill>
              </a:rPr>
              <a:t>Ciberseguridad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476488" y="3703320"/>
            <a:ext cx="2889504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</a:rPr>
              <a:t>Protección integral de datos, confianza y cumplimiento normativo.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31520" y="493776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50" dirty="0">
                <a:solidFill>
                  <a:srgbClr val="111827"/>
                </a:solidFill>
              </a:rPr>
              <a:t>De manera general, estas tecnologías son efectivas cuando se implementan con planeación estratégica, capacitación al talento humano y seguimiento continuo. No reemplazan el criterio humano, pero potencian la capacidad de la organización para trabajar con mejores datos, menos reprocesos y mayor control.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Reflexión final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9784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B5563"/>
                </a:solidFill>
              </a:rPr>
              <a:t>Devolución creativa - metacognición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10528"/>
            <a:ext cx="7132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00">
                <a:solidFill>
                  <a:srgbClr val="4B5563"/>
                </a:solidFill>
              </a:rPr>
              <a:t>Grupo 7 | Electiva: Transformación Digital (NRC-8775) | Semana 3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914400" y="1234440"/>
            <a:ext cx="1033272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7DCE6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6" name="Text 4"/>
          <p:cNvSpPr/>
          <p:nvPr/>
        </p:nvSpPr>
        <p:spPr>
          <a:xfrm>
            <a:off x="1234440" y="1600200"/>
            <a:ext cx="9692640" cy="3291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t>Al desarrollar este taller comprendimos que la transformación digital no consiste simplemente en adquirir licencias o herramientas tecnológicas. Su verdadero valor estratégico se alcanza cuando la tecnología resuelve problemáticas organizacionales concretas: reducir tiempos de respuesta, eliminar cuellos de botella manuales, integrar datos dispersos y brindar un servicio superior al cliente.</a:t>
            </a:r>
            <a:endParaRPr lang="en-US" sz="1800" dirty="0"/>
          </a:p>
          <a:p>
            <a:pPr marL="0" indent="0">
              <a:buNone/>
            </a:pPr>
            <a:r>
              <a:t>Asimismo, entendimos que las tecnologías digitales actúan como habilitadoras clave de cambio en los procesos empresariales y sociales, al permitir que la información circule de forma ordenada, que las decisiones se fundamenten en evidencia y que los usuarios accedan a servicios más oportunos. No obstante, para garantizar su efectividad a largo plazo, deben acompañarse de formación continua, gestión del cambio, seguridad de la información y una sólida cultura organizacional.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2743200" y="5074920"/>
            <a:ext cx="6675120" cy="0"/>
          </a:xfrm>
          <a:prstGeom prst="line">
            <a:avLst/>
          </a:prstGeom>
          <a:noFill/>
          <a:ln w="50800">
            <a:solidFill>
              <a:srgbClr val="FFC857"/>
            </a:solidFill>
            <a:prstDash val="solid"/>
          </a:ln>
        </p:spPr>
        <p:txBody>
          <a:bodyPr/>
          <a:lstStyle/>
          <a:p>
            <a:endParaRPr lang="es-ES_tradnl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Referencias bibliográficas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9784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B5563"/>
                </a:solidFill>
              </a:rPr>
              <a:t>Fuentes de consulta estructuradas según Normas APA (7.ª edición)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10528"/>
            <a:ext cx="7132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00">
                <a:solidFill>
                  <a:srgbClr val="4B5563"/>
                </a:solidFill>
              </a:rPr>
              <a:t>Grupo 7 | Electiva: Transformación Digital (NRC-8775) | Semana 3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777240" y="1234440"/>
            <a:ext cx="10789920" cy="4937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111827"/>
                </a:solidFill>
              </a:rPr>
              <a:t>• Banco Unión S.A. (2026). Crédito de libranza y canales digitales. https://www.bancounion.com/</a:t>
            </a:r>
            <a:endParaRPr lang="en-US" sz="1080" dirty="0"/>
          </a:p>
          <a:p>
            <a:pPr marL="0" indent="0">
              <a:buNone/>
            </a:pPr>
            <a:r>
              <a:rPr lang="en-US" sz="1080" dirty="0">
                <a:solidFill>
                  <a:srgbClr val="111827"/>
                </a:solidFill>
              </a:rPr>
              <a:t>• Febles, A. (2022). La interoperabilidad habilitante para la transformación digital. En A. Ruiz, T. Delgado y A. Febles (Comps.), Habilitando la transformación digital. Tomo I (pp. 171-234). Editorial UH.</a:t>
            </a:r>
            <a:endParaRPr lang="en-US" sz="1080" dirty="0"/>
          </a:p>
          <a:p>
            <a:pPr marL="0" indent="0">
              <a:buNone/>
            </a:pPr>
            <a:r>
              <a:rPr lang="en-US" sz="1080" dirty="0">
                <a:solidFill>
                  <a:srgbClr val="111827"/>
                </a:solidFill>
              </a:rPr>
              <a:t>• OECD. (2026). Going Digital: Shaping Policies, Improving Lives. Organisation for Economic Co-operation and Development. https://www.oecd.org/en/topics/digital.html</a:t>
            </a:r>
            <a:endParaRPr lang="en-US" sz="1080" dirty="0"/>
          </a:p>
          <a:p>
            <a:pPr marL="0" indent="0">
              <a:buNone/>
            </a:pPr>
            <a:r>
              <a:rPr lang="en-US" sz="1080" dirty="0">
                <a:solidFill>
                  <a:srgbClr val="111827"/>
                </a:solidFill>
              </a:rPr>
              <a:t>• Sanabria, M., &amp; Méndez, R. (2022). Tecnologías clave para la transformación digital de las organizaciones. En I. Páez et al. (Comps.), Transformación digital en las organizaciones (pp. 31-77). Editorial Universidad del Rosario.</a:t>
            </a:r>
            <a:endParaRPr lang="en-US" sz="1080" dirty="0"/>
          </a:p>
          <a:p>
            <a:pPr marL="0" indent="0">
              <a:buNone/>
            </a:pPr>
            <a:r>
              <a:rPr lang="en-US" sz="1080" dirty="0">
                <a:solidFill>
                  <a:srgbClr val="111827"/>
                </a:solidFill>
              </a:rPr>
              <a:t>• Vásquez, I. (2021). Capítulo 6. Determinantes de la competitividad en Colombia: ¿De las exportaciones tradicionales de commodities a bienes manufacturados? En L. Alvarado et al. (Comps.), La era de la transformación digital de las organizaciones y su impacto en la competitividad (pp. 79-91). Fundación Universitaria Los Libertadores.</a:t>
            </a:r>
            <a:endParaRPr lang="en-US" sz="1080" dirty="0"/>
          </a:p>
          <a:p>
            <a:pPr marL="0" indent="0">
              <a:buNone/>
            </a:pPr>
            <a:r>
              <a:rPr lang="en-US" sz="1080" dirty="0">
                <a:solidFill>
                  <a:srgbClr val="111827"/>
                </a:solidFill>
              </a:rPr>
              <a:t>• World Bank Group. (2026). Building Data Infrastructure for AI Readiness. World Bank Development Report.</a:t>
            </a:r>
            <a:endParaRPr lang="en-US" sz="10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1207</Words>
  <Application>Microsoft Macintosh PowerPoint</Application>
  <PresentationFormat>Panorámica</PresentationFormat>
  <Paragraphs>138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UNIMINUTO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Tecnologias usadas en la transformacion digital</dc:title>
  <dc:subject>Diagrama de flujo: Tecnologias usadas en la transformacion digital</dc:subject>
  <dc:creator>Maria Fernanda Ruiz Paipilla</dc:creator>
  <cp:lastModifiedBy>Alexander Oviedo Fadul</cp:lastModifiedBy>
  <cp:revision>2</cp:revision>
  <dcterms:created xsi:type="dcterms:W3CDTF">2026-07-20T19:35:49Z</dcterms:created>
  <dcterms:modified xsi:type="dcterms:W3CDTF">2026-07-20T19:54:41Z</dcterms:modified>
</cp:coreProperties>
</file>